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Roboto" panose="020B0604020202020204" charset="0"/>
      <p:regular r:id="rId16"/>
    </p:embeddedFont>
    <p:embeddedFont>
      <p:font typeface="Sanchez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Josefin Slab" panose="020B0604020202020204" charset="0"/>
      <p:regular r:id="rId22"/>
    </p:embeddedFont>
    <p:embeddedFont>
      <p:font typeface="Arimo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9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54603" y="3971763"/>
            <a:ext cx="7726827" cy="2343474"/>
            <a:chOff x="0" y="0"/>
            <a:chExt cx="10302435" cy="3124632"/>
          </a:xfrm>
        </p:grpSpPr>
        <p:sp>
          <p:nvSpPr>
            <p:cNvPr id="3" name="TextBox 3"/>
            <p:cNvSpPr txBox="1"/>
            <p:nvPr/>
          </p:nvSpPr>
          <p:spPr>
            <a:xfrm>
              <a:off x="0" y="209550"/>
              <a:ext cx="10302435" cy="1809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600"/>
                </a:lnSpc>
              </a:pPr>
              <a:r>
                <a:rPr lang="en-US" sz="10000" spc="400" dirty="0">
                  <a:solidFill>
                    <a:srgbClr val="FFFFFF"/>
                  </a:solidFill>
                  <a:latin typeface="Josefin Slab"/>
                </a:rPr>
                <a:t>CYBER LIFE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482859"/>
              <a:ext cx="10302435" cy="641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 spc="196">
                  <a:solidFill>
                    <a:srgbClr val="AE8441"/>
                  </a:solidFill>
                  <a:latin typeface="Roboto"/>
                </a:rPr>
                <a:t>Solução para monitoramento de orgão</a:t>
              </a:r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700" y="2809875"/>
            <a:ext cx="133350" cy="4667250"/>
          </a:xfrm>
          <a:prstGeom prst="rect">
            <a:avLst/>
          </a:prstGeom>
          <a:solidFill>
            <a:srgbClr val="AE8441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169565" y="1683525"/>
            <a:ext cx="5793600" cy="579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887570" y="-270930"/>
            <a:ext cx="9400430" cy="1082886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3889" r="7001"/>
          <a:stretch>
            <a:fillRect/>
          </a:stretch>
        </p:blipFill>
        <p:spPr>
          <a:xfrm>
            <a:off x="4370979" y="2890608"/>
            <a:ext cx="8728383" cy="450578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167396" y="438150"/>
            <a:ext cx="10420389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Simulador de</a:t>
            </a:r>
            <a:r>
              <a:rPr lang="en-US" sz="7500" spc="150">
                <a:solidFill>
                  <a:srgbClr val="000000"/>
                </a:solidFill>
                <a:latin typeface="Josefin Slab"/>
              </a:rPr>
              <a:t> orçamento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9650" y="3712477"/>
            <a:ext cx="16230600" cy="2862047"/>
            <a:chOff x="0" y="0"/>
            <a:chExt cx="21640800" cy="3816062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1640800" cy="3816062"/>
            </a:xfrm>
            <a:prstGeom prst="rect">
              <a:avLst/>
            </a:prstGeom>
            <a:solidFill>
              <a:srgbClr val="113C6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755821" y="667250"/>
              <a:ext cx="19205906" cy="1543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00"/>
                </a:lnSpc>
              </a:pPr>
              <a:r>
                <a:rPr lang="en-US" sz="7500" spc="150">
                  <a:solidFill>
                    <a:srgbClr val="FFFFFF"/>
                  </a:solidFill>
                  <a:latin typeface="Josefin Slab"/>
                </a:rPr>
                <a:t>Tabela no MySQL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037213"/>
            <a:ext cx="8563923" cy="8249787"/>
            <a:chOff x="0" y="0"/>
            <a:chExt cx="11418563" cy="10999717"/>
          </a:xfrm>
        </p:grpSpPr>
        <p:sp>
          <p:nvSpPr>
            <p:cNvPr id="3" name="TextBox 3"/>
            <p:cNvSpPr txBox="1"/>
            <p:nvPr/>
          </p:nvSpPr>
          <p:spPr>
            <a:xfrm>
              <a:off x="1321362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1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3340802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2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5360243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3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379683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4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9399123" y="10473857"/>
              <a:ext cx="2019440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Item 5</a:t>
              </a:r>
            </a:p>
          </p:txBody>
        </p: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1321362" y="234355"/>
              <a:ext cx="10097201" cy="10097201"/>
              <a:chOff x="0" y="0"/>
              <a:chExt cx="10287000" cy="10287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-63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0" y="256540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51371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0" y="770890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3" name="Freeform 13"/>
              <p:cNvSpPr/>
              <p:nvPr/>
            </p:nvSpPr>
            <p:spPr>
              <a:xfrm>
                <a:off x="0" y="10280650"/>
                <a:ext cx="10287000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0287000" h="127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0" y="-57150"/>
              <a:ext cx="1121911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1.000 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336573" y="2467150"/>
              <a:ext cx="785338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750 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36573" y="4991451"/>
              <a:ext cx="785338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500 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336573" y="7515751"/>
              <a:ext cx="785338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250 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85338" y="10040051"/>
              <a:ext cx="336573" cy="5258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298"/>
                </a:lnSpc>
              </a:pPr>
              <a:r>
                <a:rPr lang="en-US" sz="2355">
                  <a:solidFill>
                    <a:srgbClr val="FFFFFF"/>
                  </a:solidFill>
                  <a:latin typeface="Arimo"/>
                </a:rPr>
                <a:t>0 </a:t>
              </a:r>
            </a:p>
          </p:txBody>
        </p:sp>
        <p:grpSp>
          <p:nvGrpSpPr>
            <p:cNvPr id="19" name="Group 19"/>
            <p:cNvGrpSpPr>
              <a:grpSpLocks noChangeAspect="1"/>
            </p:cNvGrpSpPr>
            <p:nvPr/>
          </p:nvGrpSpPr>
          <p:grpSpPr>
            <a:xfrm>
              <a:off x="1321362" y="234355"/>
              <a:ext cx="10097201" cy="10097201"/>
              <a:chOff x="0" y="0"/>
              <a:chExt cx="10287000" cy="102870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965200" y="135707"/>
                <a:ext cx="2148240" cy="6881521"/>
              </a:xfrm>
              <a:custGeom>
                <a:avLst/>
                <a:gdLst/>
                <a:ahLst/>
                <a:cxnLst/>
                <a:rect l="l" t="t" r="r" b="b"/>
                <a:pathLst>
                  <a:path w="2148240" h="6881521">
                    <a:moveTo>
                      <a:pt x="127000" y="6818305"/>
                    </a:moveTo>
                    <a:cubicBezTo>
                      <a:pt x="126844" y="6783346"/>
                      <a:pt x="98460" y="6755089"/>
                      <a:pt x="63500" y="6755089"/>
                    </a:cubicBezTo>
                    <a:cubicBezTo>
                      <a:pt x="28540" y="6755089"/>
                      <a:pt x="156" y="6783346"/>
                      <a:pt x="0" y="6818305"/>
                    </a:cubicBezTo>
                    <a:cubicBezTo>
                      <a:pt x="156" y="6853264"/>
                      <a:pt x="28540" y="6881521"/>
                      <a:pt x="63500" y="6881521"/>
                    </a:cubicBezTo>
                    <a:cubicBezTo>
                      <a:pt x="98460" y="6881521"/>
                      <a:pt x="126844" y="6853264"/>
                      <a:pt x="127000" y="6818305"/>
                    </a:cubicBezTo>
                    <a:close/>
                    <a:moveTo>
                      <a:pt x="36160" y="6809995"/>
                    </a:moveTo>
                    <a:lnTo>
                      <a:pt x="90840" y="6826616"/>
                    </a:lnTo>
                    <a:lnTo>
                      <a:pt x="2148240" y="16622"/>
                    </a:lnTo>
                    <a:lnTo>
                      <a:pt x="2093560" y="0"/>
                    </a:lnTo>
                    <a:close/>
                  </a:path>
                </a:pathLst>
              </a:custGeom>
              <a:solidFill>
                <a:srgbClr val="C9879D"/>
              </a:solidFill>
            </p:spPr>
          </p:sp>
          <p:sp>
            <p:nvSpPr>
              <p:cNvPr id="21" name="Freeform 21"/>
              <p:cNvSpPr/>
              <p:nvPr/>
            </p:nvSpPr>
            <p:spPr>
              <a:xfrm>
                <a:off x="3022600" y="80801"/>
                <a:ext cx="2147808" cy="5864415"/>
              </a:xfrm>
              <a:custGeom>
                <a:avLst/>
                <a:gdLst/>
                <a:ahLst/>
                <a:cxnLst/>
                <a:rect l="l" t="t" r="r" b="b"/>
                <a:pathLst>
                  <a:path w="2147808" h="5864415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4"/>
                      <a:pt x="63500" y="126434"/>
                    </a:cubicBezTo>
                    <a:cubicBezTo>
                      <a:pt x="98459" y="126434"/>
                      <a:pt x="126844" y="98176"/>
                      <a:pt x="127000" y="63217"/>
                    </a:cubicBezTo>
                    <a:close/>
                    <a:moveTo>
                      <a:pt x="90408" y="53599"/>
                    </a:moveTo>
                    <a:lnTo>
                      <a:pt x="36592" y="72835"/>
                    </a:lnTo>
                    <a:lnTo>
                      <a:pt x="2093992" y="5864416"/>
                    </a:lnTo>
                    <a:lnTo>
                      <a:pt x="2147808" y="5845180"/>
                    </a:lnTo>
                    <a:close/>
                  </a:path>
                </a:pathLst>
              </a:custGeom>
              <a:solidFill>
                <a:srgbClr val="C9879D"/>
              </a:solidFill>
            </p:spPr>
          </p:sp>
          <p:sp>
            <p:nvSpPr>
              <p:cNvPr id="22" name="Freeform 22"/>
              <p:cNvSpPr/>
              <p:nvPr/>
            </p:nvSpPr>
            <p:spPr>
              <a:xfrm>
                <a:off x="5080000" y="5872382"/>
                <a:ext cx="2139951" cy="1936174"/>
              </a:xfrm>
              <a:custGeom>
                <a:avLst/>
                <a:gdLst/>
                <a:ahLst/>
                <a:cxnLst/>
                <a:rect l="l" t="t" r="r" b="b"/>
                <a:pathLst>
                  <a:path w="2139951" h="1936174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4"/>
                      <a:pt x="63500" y="126434"/>
                    </a:cubicBezTo>
                    <a:cubicBezTo>
                      <a:pt x="98459" y="126434"/>
                      <a:pt x="126844" y="98176"/>
                      <a:pt x="127000" y="63217"/>
                    </a:cubicBezTo>
                    <a:close/>
                    <a:moveTo>
                      <a:pt x="82551" y="41919"/>
                    </a:moveTo>
                    <a:lnTo>
                      <a:pt x="44449" y="84515"/>
                    </a:lnTo>
                    <a:lnTo>
                      <a:pt x="2101849" y="1936175"/>
                    </a:lnTo>
                    <a:lnTo>
                      <a:pt x="2139951" y="1893579"/>
                    </a:lnTo>
                    <a:close/>
                  </a:path>
                </a:pathLst>
              </a:custGeom>
              <a:solidFill>
                <a:srgbClr val="C9879D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7137400" y="4637942"/>
                <a:ext cx="2184400" cy="3212533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3212533">
                    <a:moveTo>
                      <a:pt x="127000" y="3149317"/>
                    </a:moveTo>
                    <a:cubicBezTo>
                      <a:pt x="126843" y="3114358"/>
                      <a:pt x="98460" y="3086100"/>
                      <a:pt x="63500" y="3086100"/>
                    </a:cubicBezTo>
                    <a:cubicBezTo>
                      <a:pt x="28540" y="3086100"/>
                      <a:pt x="157" y="3114358"/>
                      <a:pt x="0" y="3149317"/>
                    </a:cubicBezTo>
                    <a:cubicBezTo>
                      <a:pt x="157" y="3184276"/>
                      <a:pt x="28540" y="3212533"/>
                      <a:pt x="63500" y="3212533"/>
                    </a:cubicBezTo>
                    <a:cubicBezTo>
                      <a:pt x="98460" y="3212533"/>
                      <a:pt x="126843" y="3184276"/>
                      <a:pt x="127000" y="3149317"/>
                    </a:cubicBezTo>
                    <a:close/>
                    <a:moveTo>
                      <a:pt x="39770" y="3133399"/>
                    </a:moveTo>
                    <a:lnTo>
                      <a:pt x="87230" y="3165235"/>
                    </a:lnTo>
                    <a:lnTo>
                      <a:pt x="2144630" y="79135"/>
                    </a:lnTo>
                    <a:lnTo>
                      <a:pt x="2097170" y="47299"/>
                    </a:lnTo>
                    <a:close/>
                    <a:moveTo>
                      <a:pt x="2184400" y="63217"/>
                    </a:moveTo>
                    <a:cubicBezTo>
                      <a:pt x="2184243" y="28258"/>
                      <a:pt x="2155860" y="0"/>
                      <a:pt x="2120900" y="0"/>
                    </a:cubicBezTo>
                    <a:cubicBezTo>
                      <a:pt x="2085940" y="0"/>
                      <a:pt x="2057557" y="28258"/>
                      <a:pt x="2057400" y="63217"/>
                    </a:cubicBezTo>
                    <a:cubicBezTo>
                      <a:pt x="2057557" y="98176"/>
                      <a:pt x="2085940" y="126434"/>
                      <a:pt x="2120900" y="126434"/>
                    </a:cubicBezTo>
                    <a:cubicBezTo>
                      <a:pt x="2155860" y="126434"/>
                      <a:pt x="2184243" y="98176"/>
                      <a:pt x="2184400" y="63217"/>
                    </a:cubicBezTo>
                    <a:close/>
                  </a:path>
                </a:pathLst>
              </a:custGeom>
              <a:solidFill>
                <a:srgbClr val="C9879D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965200" y="4730525"/>
                <a:ext cx="2133819" cy="1137979"/>
              </a:xfrm>
              <a:custGeom>
                <a:avLst/>
                <a:gdLst/>
                <a:ahLst/>
                <a:cxnLst/>
                <a:rect l="l" t="t" r="r" b="b"/>
                <a:pathLst>
                  <a:path w="2133819" h="1137979">
                    <a:moveTo>
                      <a:pt x="127000" y="63217"/>
                    </a:moveTo>
                    <a:cubicBezTo>
                      <a:pt x="126844" y="28258"/>
                      <a:pt x="98460" y="0"/>
                      <a:pt x="63500" y="0"/>
                    </a:cubicBezTo>
                    <a:cubicBezTo>
                      <a:pt x="28540" y="0"/>
                      <a:pt x="156" y="28258"/>
                      <a:pt x="0" y="63217"/>
                    </a:cubicBezTo>
                    <a:cubicBezTo>
                      <a:pt x="156" y="98176"/>
                      <a:pt x="28540" y="126434"/>
                      <a:pt x="63500" y="126434"/>
                    </a:cubicBezTo>
                    <a:cubicBezTo>
                      <a:pt x="98460" y="126434"/>
                      <a:pt x="126844" y="98176"/>
                      <a:pt x="127000" y="63217"/>
                    </a:cubicBezTo>
                    <a:close/>
                    <a:moveTo>
                      <a:pt x="76419" y="37729"/>
                    </a:moveTo>
                    <a:lnTo>
                      <a:pt x="50581" y="88705"/>
                    </a:lnTo>
                    <a:lnTo>
                      <a:pt x="2107981" y="1137979"/>
                    </a:lnTo>
                    <a:lnTo>
                      <a:pt x="2133819" y="1087003"/>
                    </a:lnTo>
                    <a:close/>
                  </a:path>
                </a:pathLst>
              </a:custGeom>
              <a:solidFill>
                <a:srgbClr val="02ADF0"/>
              </a:solidFill>
            </p:spPr>
          </p:sp>
          <p:sp>
            <p:nvSpPr>
              <p:cNvPr id="25" name="Freeform 25"/>
              <p:cNvSpPr/>
              <p:nvPr/>
            </p:nvSpPr>
            <p:spPr>
              <a:xfrm>
                <a:off x="3022600" y="4676138"/>
                <a:ext cx="2134701" cy="1230095"/>
              </a:xfrm>
              <a:custGeom>
                <a:avLst/>
                <a:gdLst/>
                <a:ahLst/>
                <a:cxnLst/>
                <a:rect l="l" t="t" r="r" b="b"/>
                <a:pathLst>
                  <a:path w="2134701" h="1230095">
                    <a:moveTo>
                      <a:pt x="127000" y="1166878"/>
                    </a:moveTo>
                    <a:cubicBezTo>
                      <a:pt x="126844" y="1131919"/>
                      <a:pt x="98459" y="1103661"/>
                      <a:pt x="63500" y="1103661"/>
                    </a:cubicBezTo>
                    <a:cubicBezTo>
                      <a:pt x="28541" y="1103661"/>
                      <a:pt x="156" y="1131919"/>
                      <a:pt x="0" y="1166878"/>
                    </a:cubicBezTo>
                    <a:cubicBezTo>
                      <a:pt x="156" y="1201837"/>
                      <a:pt x="28541" y="1230095"/>
                      <a:pt x="63500" y="1230095"/>
                    </a:cubicBezTo>
                    <a:cubicBezTo>
                      <a:pt x="98459" y="1230095"/>
                      <a:pt x="126844" y="1201837"/>
                      <a:pt x="127000" y="1166878"/>
                    </a:cubicBezTo>
                    <a:close/>
                    <a:moveTo>
                      <a:pt x="49699" y="1141857"/>
                    </a:moveTo>
                    <a:lnTo>
                      <a:pt x="77301" y="1191899"/>
                    </a:lnTo>
                    <a:lnTo>
                      <a:pt x="2134701" y="50042"/>
                    </a:lnTo>
                    <a:lnTo>
                      <a:pt x="2107099" y="0"/>
                    </a:lnTo>
                    <a:close/>
                  </a:path>
                </a:pathLst>
              </a:custGeom>
              <a:solidFill>
                <a:srgbClr val="02ADF0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5080000" y="4637942"/>
                <a:ext cx="2120900" cy="126433"/>
              </a:xfrm>
              <a:custGeom>
                <a:avLst/>
                <a:gdLst/>
                <a:ahLst/>
                <a:cxnLst/>
                <a:rect l="l" t="t" r="r" b="b"/>
                <a:pathLst>
                  <a:path w="2120900" h="126433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4"/>
                      <a:pt x="63500" y="126434"/>
                    </a:cubicBezTo>
                    <a:cubicBezTo>
                      <a:pt x="98459" y="126434"/>
                      <a:pt x="126844" y="98176"/>
                      <a:pt x="127000" y="63217"/>
                    </a:cubicBezTo>
                    <a:close/>
                    <a:moveTo>
                      <a:pt x="63500" y="34642"/>
                    </a:moveTo>
                    <a:lnTo>
                      <a:pt x="63500" y="91792"/>
                    </a:lnTo>
                    <a:lnTo>
                      <a:pt x="2120900" y="91792"/>
                    </a:lnTo>
                    <a:lnTo>
                      <a:pt x="2120900" y="34642"/>
                    </a:lnTo>
                    <a:close/>
                  </a:path>
                </a:pathLst>
              </a:custGeom>
              <a:solidFill>
                <a:srgbClr val="02ADF0"/>
              </a:solidFill>
            </p:spPr>
          </p:sp>
          <p:sp>
            <p:nvSpPr>
              <p:cNvPr id="27" name="Freeform 27"/>
              <p:cNvSpPr/>
              <p:nvPr/>
            </p:nvSpPr>
            <p:spPr>
              <a:xfrm>
                <a:off x="7137400" y="4637942"/>
                <a:ext cx="2184400" cy="5197924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5197924">
                    <a:moveTo>
                      <a:pt x="127000" y="63217"/>
                    </a:moveTo>
                    <a:cubicBezTo>
                      <a:pt x="126843" y="28258"/>
                      <a:pt x="98460" y="0"/>
                      <a:pt x="63500" y="0"/>
                    </a:cubicBezTo>
                    <a:cubicBezTo>
                      <a:pt x="28540" y="0"/>
                      <a:pt x="157" y="28258"/>
                      <a:pt x="0" y="63217"/>
                    </a:cubicBezTo>
                    <a:cubicBezTo>
                      <a:pt x="157" y="98176"/>
                      <a:pt x="28540" y="126434"/>
                      <a:pt x="63500" y="126434"/>
                    </a:cubicBezTo>
                    <a:cubicBezTo>
                      <a:pt x="98460" y="126434"/>
                      <a:pt x="126843" y="98176"/>
                      <a:pt x="127000" y="63217"/>
                    </a:cubicBezTo>
                    <a:close/>
                    <a:moveTo>
                      <a:pt x="89956" y="52418"/>
                    </a:moveTo>
                    <a:lnTo>
                      <a:pt x="37044" y="74016"/>
                    </a:lnTo>
                    <a:lnTo>
                      <a:pt x="2094444" y="5145507"/>
                    </a:lnTo>
                    <a:lnTo>
                      <a:pt x="2147356" y="5123909"/>
                    </a:lnTo>
                    <a:close/>
                    <a:moveTo>
                      <a:pt x="2184400" y="5134708"/>
                    </a:moveTo>
                    <a:cubicBezTo>
                      <a:pt x="2184243" y="5099749"/>
                      <a:pt x="2155860" y="5071492"/>
                      <a:pt x="2120900" y="5071492"/>
                    </a:cubicBezTo>
                    <a:cubicBezTo>
                      <a:pt x="2085940" y="5071492"/>
                      <a:pt x="2057557" y="5099749"/>
                      <a:pt x="2057400" y="5134708"/>
                    </a:cubicBezTo>
                    <a:cubicBezTo>
                      <a:pt x="2057557" y="5169667"/>
                      <a:pt x="2085940" y="5197924"/>
                      <a:pt x="2120900" y="5197924"/>
                    </a:cubicBezTo>
                    <a:cubicBezTo>
                      <a:pt x="2155860" y="5197924"/>
                      <a:pt x="2184243" y="5169667"/>
                      <a:pt x="2184400" y="5134708"/>
                    </a:cubicBezTo>
                    <a:close/>
                  </a:path>
                </a:pathLst>
              </a:custGeom>
              <a:solidFill>
                <a:srgbClr val="02ADF0"/>
              </a:solidFill>
            </p:spPr>
          </p:sp>
          <p:sp>
            <p:nvSpPr>
              <p:cNvPr id="28" name="Freeform 28"/>
              <p:cNvSpPr/>
              <p:nvPr/>
            </p:nvSpPr>
            <p:spPr>
              <a:xfrm>
                <a:off x="965200" y="9668286"/>
                <a:ext cx="2124005" cy="317936"/>
              </a:xfrm>
              <a:custGeom>
                <a:avLst/>
                <a:gdLst/>
                <a:ahLst/>
                <a:cxnLst/>
                <a:rect l="l" t="t" r="r" b="b"/>
                <a:pathLst>
                  <a:path w="2124005" h="317936">
                    <a:moveTo>
                      <a:pt x="127000" y="63216"/>
                    </a:moveTo>
                    <a:cubicBezTo>
                      <a:pt x="126844" y="28257"/>
                      <a:pt x="98460" y="0"/>
                      <a:pt x="63500" y="0"/>
                    </a:cubicBezTo>
                    <a:cubicBezTo>
                      <a:pt x="28540" y="0"/>
                      <a:pt x="156" y="28257"/>
                      <a:pt x="0" y="63216"/>
                    </a:cubicBezTo>
                    <a:cubicBezTo>
                      <a:pt x="156" y="98175"/>
                      <a:pt x="28540" y="126432"/>
                      <a:pt x="63500" y="126432"/>
                    </a:cubicBezTo>
                    <a:cubicBezTo>
                      <a:pt x="98460" y="126432"/>
                      <a:pt x="126844" y="98175"/>
                      <a:pt x="127000" y="63216"/>
                    </a:cubicBezTo>
                    <a:close/>
                    <a:moveTo>
                      <a:pt x="66605" y="34810"/>
                    </a:moveTo>
                    <a:lnTo>
                      <a:pt x="60395" y="91622"/>
                    </a:lnTo>
                    <a:lnTo>
                      <a:pt x="2117795" y="317935"/>
                    </a:lnTo>
                    <a:lnTo>
                      <a:pt x="2124005" y="261124"/>
                    </a:lnTo>
                    <a:close/>
                  </a:path>
                </a:pathLst>
              </a:custGeom>
              <a:solidFill>
                <a:srgbClr val="C3BEBD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3022600" y="9894600"/>
                <a:ext cx="2120900" cy="126433"/>
              </a:xfrm>
              <a:custGeom>
                <a:avLst/>
                <a:gdLst/>
                <a:ahLst/>
                <a:cxnLst/>
                <a:rect l="l" t="t" r="r" b="b"/>
                <a:pathLst>
                  <a:path w="2120900" h="126433">
                    <a:moveTo>
                      <a:pt x="127000" y="63216"/>
                    </a:moveTo>
                    <a:cubicBezTo>
                      <a:pt x="126844" y="28257"/>
                      <a:pt x="98459" y="0"/>
                      <a:pt x="63500" y="0"/>
                    </a:cubicBezTo>
                    <a:cubicBezTo>
                      <a:pt x="28541" y="0"/>
                      <a:pt x="156" y="28257"/>
                      <a:pt x="0" y="63216"/>
                    </a:cubicBezTo>
                    <a:cubicBezTo>
                      <a:pt x="156" y="98175"/>
                      <a:pt x="28541" y="126433"/>
                      <a:pt x="63500" y="126433"/>
                    </a:cubicBezTo>
                    <a:cubicBezTo>
                      <a:pt x="98459" y="126433"/>
                      <a:pt x="126844" y="98175"/>
                      <a:pt x="127000" y="63216"/>
                    </a:cubicBezTo>
                    <a:close/>
                    <a:moveTo>
                      <a:pt x="63500" y="34641"/>
                    </a:moveTo>
                    <a:lnTo>
                      <a:pt x="63500" y="91791"/>
                    </a:lnTo>
                    <a:lnTo>
                      <a:pt x="2120900" y="91791"/>
                    </a:lnTo>
                    <a:lnTo>
                      <a:pt x="2120900" y="34641"/>
                    </a:lnTo>
                    <a:close/>
                  </a:path>
                </a:pathLst>
              </a:custGeom>
              <a:solidFill>
                <a:srgbClr val="C3BEBD"/>
              </a:solidFill>
            </p:spPr>
          </p:sp>
          <p:sp>
            <p:nvSpPr>
              <p:cNvPr id="30" name="Freeform 30"/>
              <p:cNvSpPr/>
              <p:nvPr/>
            </p:nvSpPr>
            <p:spPr>
              <a:xfrm>
                <a:off x="5080000" y="3642973"/>
                <a:ext cx="2148050" cy="6378060"/>
              </a:xfrm>
              <a:custGeom>
                <a:avLst/>
                <a:gdLst/>
                <a:ahLst/>
                <a:cxnLst/>
                <a:rect l="l" t="t" r="r" b="b"/>
                <a:pathLst>
                  <a:path w="2148050" h="6378060">
                    <a:moveTo>
                      <a:pt x="127000" y="6314843"/>
                    </a:moveTo>
                    <a:cubicBezTo>
                      <a:pt x="126844" y="6279884"/>
                      <a:pt x="98459" y="6251627"/>
                      <a:pt x="63500" y="6251627"/>
                    </a:cubicBezTo>
                    <a:cubicBezTo>
                      <a:pt x="28541" y="6251627"/>
                      <a:pt x="156" y="6279884"/>
                      <a:pt x="0" y="6314843"/>
                    </a:cubicBezTo>
                    <a:cubicBezTo>
                      <a:pt x="156" y="6349802"/>
                      <a:pt x="28541" y="6378060"/>
                      <a:pt x="63500" y="6378060"/>
                    </a:cubicBezTo>
                    <a:cubicBezTo>
                      <a:pt x="98459" y="6378060"/>
                      <a:pt x="126844" y="6349802"/>
                      <a:pt x="127000" y="6314843"/>
                    </a:cubicBezTo>
                    <a:close/>
                    <a:moveTo>
                      <a:pt x="36350" y="6305931"/>
                    </a:moveTo>
                    <a:lnTo>
                      <a:pt x="90650" y="6323756"/>
                    </a:lnTo>
                    <a:lnTo>
                      <a:pt x="2148050" y="17824"/>
                    </a:lnTo>
                    <a:lnTo>
                      <a:pt x="2093750" y="0"/>
                    </a:lnTo>
                    <a:close/>
                  </a:path>
                </a:pathLst>
              </a:custGeom>
              <a:solidFill>
                <a:srgbClr val="C3BEBD"/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7137400" y="3588668"/>
                <a:ext cx="2184400" cy="6638105"/>
              </a:xfrm>
              <a:custGeom>
                <a:avLst/>
                <a:gdLst/>
                <a:ahLst/>
                <a:cxnLst/>
                <a:rect l="l" t="t" r="r" b="b"/>
                <a:pathLst>
                  <a:path w="2184400" h="6638105">
                    <a:moveTo>
                      <a:pt x="127000" y="63217"/>
                    </a:moveTo>
                    <a:cubicBezTo>
                      <a:pt x="126843" y="28258"/>
                      <a:pt x="98460" y="0"/>
                      <a:pt x="63500" y="0"/>
                    </a:cubicBezTo>
                    <a:cubicBezTo>
                      <a:pt x="28540" y="0"/>
                      <a:pt x="157" y="28258"/>
                      <a:pt x="0" y="63217"/>
                    </a:cubicBezTo>
                    <a:cubicBezTo>
                      <a:pt x="157" y="98176"/>
                      <a:pt x="28540" y="126434"/>
                      <a:pt x="63500" y="126434"/>
                    </a:cubicBezTo>
                    <a:cubicBezTo>
                      <a:pt x="98460" y="126434"/>
                      <a:pt x="126843" y="98176"/>
                      <a:pt x="127000" y="63217"/>
                    </a:cubicBezTo>
                    <a:close/>
                    <a:moveTo>
                      <a:pt x="90732" y="54560"/>
                    </a:moveTo>
                    <a:lnTo>
                      <a:pt x="36268" y="71874"/>
                    </a:lnTo>
                    <a:lnTo>
                      <a:pt x="2093668" y="6583545"/>
                    </a:lnTo>
                    <a:lnTo>
                      <a:pt x="2148132" y="6566231"/>
                    </a:lnTo>
                    <a:close/>
                    <a:moveTo>
                      <a:pt x="2184400" y="6574888"/>
                    </a:moveTo>
                    <a:cubicBezTo>
                      <a:pt x="2184243" y="6539929"/>
                      <a:pt x="2155860" y="6511672"/>
                      <a:pt x="2120900" y="6511672"/>
                    </a:cubicBezTo>
                    <a:cubicBezTo>
                      <a:pt x="2085940" y="6511672"/>
                      <a:pt x="2057557" y="6539929"/>
                      <a:pt x="2057400" y="6574888"/>
                    </a:cubicBezTo>
                    <a:cubicBezTo>
                      <a:pt x="2057557" y="6609847"/>
                      <a:pt x="2085940" y="6638105"/>
                      <a:pt x="2120900" y="6638105"/>
                    </a:cubicBezTo>
                    <a:cubicBezTo>
                      <a:pt x="2155860" y="6638105"/>
                      <a:pt x="2184243" y="6609847"/>
                      <a:pt x="2184400" y="6574888"/>
                    </a:cubicBezTo>
                    <a:close/>
                  </a:path>
                </a:pathLst>
              </a:custGeom>
              <a:solidFill>
                <a:srgbClr val="C3BEBD"/>
              </a:solidFill>
            </p:spPr>
          </p:sp>
        </p:grpSp>
      </p:grpSp>
      <p:pic>
        <p:nvPicPr>
          <p:cNvPr id="32" name="Picture 32"/>
          <p:cNvPicPr>
            <a:picLocks noChangeAspect="1"/>
          </p:cNvPicPr>
          <p:nvPr/>
        </p:nvPicPr>
        <p:blipFill>
          <a:blip r:embed="rId2"/>
          <a:srcRect l="1348" t="1233" r="2528"/>
          <a:stretch>
            <a:fillRect/>
          </a:stretch>
        </p:blipFill>
        <p:spPr>
          <a:xfrm>
            <a:off x="4434361" y="2883892"/>
            <a:ext cx="10863109" cy="4576366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1028700" y="438150"/>
            <a:ext cx="7237185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Gráfico variável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40" t="3654" r="140"/>
          <a:stretch>
            <a:fillRect/>
          </a:stretch>
        </p:blipFill>
        <p:spPr>
          <a:xfrm>
            <a:off x="0" y="18171"/>
            <a:ext cx="7954743" cy="512532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7525" t="3890" r="8864"/>
          <a:stretch>
            <a:fillRect/>
          </a:stretch>
        </p:blipFill>
        <p:spPr>
          <a:xfrm>
            <a:off x="0" y="5143500"/>
            <a:ext cx="7954743" cy="51435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-4879971">
            <a:off x="4292218" y="2014467"/>
            <a:ext cx="10623970" cy="7173757"/>
            <a:chOff x="-9140" y="0"/>
            <a:chExt cx="10707906" cy="7230434"/>
          </a:xfrm>
        </p:grpSpPr>
        <p:sp>
          <p:nvSpPr>
            <p:cNvPr id="5" name="Freeform 5"/>
            <p:cNvSpPr/>
            <p:nvPr/>
          </p:nvSpPr>
          <p:spPr>
            <a:xfrm>
              <a:off x="-9140" y="84816"/>
              <a:ext cx="10553987" cy="7085654"/>
            </a:xfrm>
            <a:custGeom>
              <a:avLst/>
              <a:gdLst/>
              <a:ahLst/>
              <a:cxnLst/>
              <a:rect l="l" t="t" r="r" b="b"/>
              <a:pathLst>
                <a:path w="10553987" h="7085654">
                  <a:moveTo>
                    <a:pt x="0" y="0"/>
                  </a:moveTo>
                  <a:lnTo>
                    <a:pt x="10553987" y="0"/>
                  </a:lnTo>
                  <a:lnTo>
                    <a:pt x="10553987" y="7085654"/>
                  </a:lnTo>
                  <a:lnTo>
                    <a:pt x="0" y="70856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10698766" cy="7230434"/>
            </a:xfrm>
            <a:custGeom>
              <a:avLst/>
              <a:gdLst/>
              <a:ahLst/>
              <a:cxnLst/>
              <a:rect l="l" t="t" r="r" b="b"/>
              <a:pathLst>
                <a:path w="10698766" h="7230434">
                  <a:moveTo>
                    <a:pt x="10553987" y="7085654"/>
                  </a:moveTo>
                  <a:lnTo>
                    <a:pt x="10698766" y="7085654"/>
                  </a:lnTo>
                  <a:lnTo>
                    <a:pt x="10698766" y="7230434"/>
                  </a:lnTo>
                  <a:lnTo>
                    <a:pt x="10553987" y="7230434"/>
                  </a:lnTo>
                  <a:lnTo>
                    <a:pt x="10553987" y="708565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7085654"/>
                  </a:lnTo>
                  <a:lnTo>
                    <a:pt x="0" y="7085654"/>
                  </a:lnTo>
                  <a:lnTo>
                    <a:pt x="0" y="144780"/>
                  </a:lnTo>
                  <a:close/>
                  <a:moveTo>
                    <a:pt x="0" y="7085654"/>
                  </a:moveTo>
                  <a:lnTo>
                    <a:pt x="144780" y="7085654"/>
                  </a:lnTo>
                  <a:lnTo>
                    <a:pt x="144780" y="7230434"/>
                  </a:lnTo>
                  <a:lnTo>
                    <a:pt x="0" y="7230434"/>
                  </a:lnTo>
                  <a:lnTo>
                    <a:pt x="0" y="7085654"/>
                  </a:lnTo>
                  <a:close/>
                  <a:moveTo>
                    <a:pt x="10553987" y="144780"/>
                  </a:moveTo>
                  <a:lnTo>
                    <a:pt x="10698766" y="144780"/>
                  </a:lnTo>
                  <a:lnTo>
                    <a:pt x="10698766" y="7085654"/>
                  </a:lnTo>
                  <a:lnTo>
                    <a:pt x="10553987" y="7085654"/>
                  </a:lnTo>
                  <a:lnTo>
                    <a:pt x="10553987" y="144780"/>
                  </a:lnTo>
                  <a:close/>
                  <a:moveTo>
                    <a:pt x="144780" y="7085654"/>
                  </a:moveTo>
                  <a:lnTo>
                    <a:pt x="10553987" y="7085654"/>
                  </a:lnTo>
                  <a:lnTo>
                    <a:pt x="10553987" y="7230434"/>
                  </a:lnTo>
                  <a:lnTo>
                    <a:pt x="144780" y="7230434"/>
                  </a:lnTo>
                  <a:lnTo>
                    <a:pt x="144780" y="7085654"/>
                  </a:lnTo>
                  <a:close/>
                  <a:moveTo>
                    <a:pt x="10553987" y="0"/>
                  </a:moveTo>
                  <a:lnTo>
                    <a:pt x="10698766" y="0"/>
                  </a:lnTo>
                  <a:lnTo>
                    <a:pt x="10698766" y="144780"/>
                  </a:lnTo>
                  <a:lnTo>
                    <a:pt x="10553987" y="144780"/>
                  </a:lnTo>
                  <a:lnTo>
                    <a:pt x="10553987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0553987" y="0"/>
                  </a:lnTo>
                  <a:lnTo>
                    <a:pt x="10553987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8877300" y="3981450"/>
            <a:ext cx="6963511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000000"/>
                </a:solidFill>
                <a:latin typeface="Josefin Slab"/>
              </a:rPr>
              <a:t>Arquivos do Git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11386" y="5643016"/>
            <a:ext cx="7678051" cy="2765352"/>
            <a:chOff x="0" y="0"/>
            <a:chExt cx="10237401" cy="3687136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9692214" cy="10562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181"/>
                </a:lnSpc>
              </a:pPr>
              <a:r>
                <a:rPr lang="en-US" sz="5151" spc="103">
                  <a:solidFill>
                    <a:srgbClr val="113C61"/>
                  </a:solidFill>
                  <a:latin typeface="Josefin Slab"/>
                </a:rPr>
                <a:t>Como Entrar em Contato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905961"/>
              <a:ext cx="10237401" cy="1781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50"/>
                </a:lnSpc>
              </a:pPr>
              <a:r>
                <a:rPr lang="en-US" sz="3000" spc="240">
                  <a:solidFill>
                    <a:srgbClr val="113C61"/>
                  </a:solidFill>
                  <a:latin typeface="Roboto"/>
                </a:rPr>
                <a:t>TELEFONE:</a:t>
              </a:r>
            </a:p>
            <a:p>
              <a:pPr algn="l">
                <a:lnSpc>
                  <a:spcPts val="1679"/>
                </a:lnSpc>
              </a:pPr>
              <a:endParaRPr lang="en-US" sz="3000" spc="240">
                <a:solidFill>
                  <a:srgbClr val="113C61"/>
                </a:solidFill>
                <a:latin typeface="Roboto"/>
              </a:endParaRPr>
            </a:p>
            <a:p>
              <a:pPr algn="l">
                <a:lnSpc>
                  <a:spcPts val="4480"/>
                </a:lnSpc>
              </a:pPr>
              <a:r>
                <a:rPr lang="en-US" sz="1200">
                  <a:solidFill>
                    <a:srgbClr val="000000"/>
                  </a:solidFill>
                  <a:latin typeface="Arimo"/>
                </a:rPr>
                <a:t>(11) </a:t>
              </a:r>
              <a:r>
                <a:rPr lang="en-US" sz="3200">
                  <a:solidFill>
                    <a:srgbClr val="000000"/>
                  </a:solidFill>
                  <a:latin typeface="Arimo"/>
                </a:rPr>
                <a:t>96280-0727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3464700"/>
            <a:ext cx="5793600" cy="57936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1238250"/>
            <a:ext cx="7468594" cy="1304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10000" spc="400">
                <a:solidFill>
                  <a:srgbClr val="02ADF0"/>
                </a:solidFill>
                <a:latin typeface="Josefin Slab"/>
              </a:rPr>
              <a:t>CYBER LIFE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455069" y="3445650"/>
            <a:ext cx="9804231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000000"/>
                </a:solidFill>
                <a:latin typeface="Josefin Slab"/>
              </a:rPr>
              <a:t>Obrigado pela atenção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49001" y="-323850"/>
            <a:ext cx="17608301" cy="958215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357170" y="1600200"/>
            <a:ext cx="152400" cy="6248400"/>
          </a:xfrm>
          <a:prstGeom prst="rect">
            <a:avLst/>
          </a:prstGeom>
          <a:solidFill>
            <a:srgbClr val="AE8441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19758" y="1800245"/>
            <a:ext cx="2666980" cy="266698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465088" y="1800245"/>
            <a:ext cx="2666980" cy="266698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4018909" y="1800245"/>
            <a:ext cx="2638907" cy="266698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t="343" b="343"/>
          <a:stretch>
            <a:fillRect/>
          </a:stretch>
        </p:blipFill>
        <p:spPr>
          <a:xfrm>
            <a:off x="9862393" y="5404417"/>
            <a:ext cx="2712868" cy="2712868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9685391" y="1800245"/>
            <a:ext cx="2666980" cy="266698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rcRect t="11627" r="8281" b="23189"/>
          <a:stretch>
            <a:fillRect/>
          </a:stretch>
        </p:blipFill>
        <p:spPr>
          <a:xfrm>
            <a:off x="1431739" y="5404417"/>
            <a:ext cx="2713465" cy="2571233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rcRect l="7271" t="4066" b="4066"/>
          <a:stretch>
            <a:fillRect/>
          </a:stretch>
        </p:blipFill>
        <p:spPr>
          <a:xfrm>
            <a:off x="5465088" y="5487862"/>
            <a:ext cx="2893926" cy="2867025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rcRect l="8836" t="5281" r="9459" b="28874"/>
          <a:stretch>
            <a:fillRect/>
          </a:stretch>
        </p:blipFill>
        <p:spPr>
          <a:xfrm>
            <a:off x="14173736" y="5502004"/>
            <a:ext cx="2329252" cy="283874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059188" y="438150"/>
            <a:ext cx="4791924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113C61"/>
                </a:solidFill>
                <a:latin typeface="Josefin Slab"/>
              </a:rPr>
              <a:t>Integrantes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18702" y="4747260"/>
            <a:ext cx="2539540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JEAN SOUSA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813811" y="4692958"/>
            <a:ext cx="3969534" cy="389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8"/>
              </a:lnSpc>
            </a:pPr>
            <a:r>
              <a:rPr lang="en-US" sz="2291" spc="252">
                <a:solidFill>
                  <a:srgbClr val="000000"/>
                </a:solidFill>
                <a:latin typeface="Sanchez Bold"/>
              </a:rPr>
              <a:t>LEONARDO AMANCIO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190602" y="4686300"/>
            <a:ext cx="4352671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NICOLAS CARVALHO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187211" y="4747260"/>
            <a:ext cx="3569219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ISABELA VITORIA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02944" y="8340179"/>
            <a:ext cx="3300607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BRUNO RICARDO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465088" y="8340179"/>
            <a:ext cx="3313143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MATHIAS SOUZA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81224" y="8340179"/>
            <a:ext cx="3075206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264">
                <a:solidFill>
                  <a:srgbClr val="000000"/>
                </a:solidFill>
                <a:latin typeface="Sanchez Bold"/>
              </a:rPr>
              <a:t>JAILSON VITOR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956594" y="8340179"/>
            <a:ext cx="2820688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spc="263">
                <a:solidFill>
                  <a:srgbClr val="000000"/>
                </a:solidFill>
                <a:latin typeface="Sanchez Bold"/>
              </a:rPr>
              <a:t>TALLES ARIEL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58912" y="553807"/>
            <a:ext cx="15770176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O setor de armazenamento de orgãos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602050" y="3231811"/>
            <a:ext cx="9761595" cy="5363484"/>
            <a:chOff x="0" y="0"/>
            <a:chExt cx="13015460" cy="7151312"/>
          </a:xfrm>
        </p:grpSpPr>
        <p:sp>
          <p:nvSpPr>
            <p:cNvPr id="4" name="TextBox 4"/>
            <p:cNvSpPr txBox="1"/>
            <p:nvPr/>
          </p:nvSpPr>
          <p:spPr>
            <a:xfrm>
              <a:off x="0" y="2412956"/>
              <a:ext cx="13015460" cy="75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50"/>
                </a:lnSpc>
              </a:pPr>
              <a:r>
                <a:rPr lang="en-US" sz="3000" spc="240">
                  <a:solidFill>
                    <a:srgbClr val="AE8441"/>
                  </a:solidFill>
                  <a:latin typeface="Roboto"/>
                </a:rPr>
                <a:t>COMO FUNCIONA?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002487"/>
              <a:ext cx="13015460" cy="11984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11"/>
                </a:lnSpc>
              </a:pPr>
              <a:r>
                <a:rPr lang="en-US" sz="2579" spc="128">
                  <a:solidFill>
                    <a:srgbClr val="FFFFFF"/>
                  </a:solidFill>
                  <a:latin typeface="Roboto"/>
                </a:rPr>
                <a:t>Perca excessiva</a:t>
              </a:r>
              <a:r>
                <a:rPr lang="en-US" sz="2575" spc="128">
                  <a:solidFill>
                    <a:srgbClr val="FFFFFF"/>
                  </a:solidFill>
                  <a:latin typeface="Roboto"/>
                </a:rPr>
                <a:t> de orgãos não monitorados, que resulta em mortes desnecessarias pele mau cuidado.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636988"/>
              <a:ext cx="13015460" cy="75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50"/>
                </a:lnSpc>
              </a:pPr>
              <a:r>
                <a:rPr lang="en-US" sz="3000" spc="240">
                  <a:solidFill>
                    <a:srgbClr val="AE8441"/>
                  </a:solidFill>
                  <a:latin typeface="Roboto"/>
                </a:rPr>
                <a:t>COMO PODEMOS AJUDAR?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739709"/>
              <a:ext cx="13015460" cy="1311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20"/>
                </a:lnSpc>
              </a:pPr>
              <a:r>
                <a:rPr lang="en-US" sz="2575" spc="128">
                  <a:solidFill>
                    <a:srgbClr val="FFFFFF"/>
                  </a:solidFill>
                  <a:latin typeface="Roboto"/>
                </a:rPr>
                <a:t>Monitorando a temperatura dos orgãos que foram doados, e estão congelados, à espera de um receptor na fila de espera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42875"/>
              <a:ext cx="13015460" cy="752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50"/>
                </a:lnSpc>
              </a:pPr>
              <a:r>
                <a:rPr lang="en-US" sz="3000" spc="240">
                  <a:solidFill>
                    <a:srgbClr val="AE8441"/>
                  </a:solidFill>
                  <a:latin typeface="Roboto"/>
                </a:rPr>
                <a:t>QUAL O PROBLEMA?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6525625"/>
              <a:ext cx="13015460" cy="6256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20"/>
                </a:lnSpc>
              </a:pPr>
              <a:r>
                <a:rPr lang="en-US" sz="2575" spc="128">
                  <a:solidFill>
                    <a:srgbClr val="FFFFFF"/>
                  </a:solidFill>
                  <a:latin typeface="Roboto"/>
                </a:rPr>
                <a:t>Ajudamos salvando vidas indiretamente com o IoT</a:t>
              </a:r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49347"/>
          <a:stretch/>
        </p:blipFill>
        <p:spPr>
          <a:xfrm>
            <a:off x="0" y="311906"/>
            <a:ext cx="4693011" cy="91412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35735" y="-343317"/>
            <a:ext cx="4574360" cy="10973635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11786" r="37354"/>
          <a:stretch>
            <a:fillRect/>
          </a:stretch>
        </p:blipFill>
        <p:spPr>
          <a:xfrm>
            <a:off x="432627" y="1252543"/>
            <a:ext cx="6278246" cy="82296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660678" y="236691"/>
            <a:ext cx="7281954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Contextualização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188632" y="4253439"/>
            <a:ext cx="9915290" cy="890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571" spc="257">
                <a:solidFill>
                  <a:srgbClr val="FFFFFF"/>
                </a:solidFill>
                <a:latin typeface="Sanchez"/>
              </a:rPr>
              <a:t>º No Brasil a taxa de doação é de 15,8 pmp(por</a:t>
            </a:r>
          </a:p>
          <a:p>
            <a:pPr>
              <a:lnSpc>
                <a:spcPts val="3600"/>
              </a:lnSpc>
            </a:pPr>
            <a:r>
              <a:rPr lang="en-US" sz="2571" spc="257">
                <a:solidFill>
                  <a:srgbClr val="FFFFFF"/>
                </a:solidFill>
                <a:latin typeface="Sanchez"/>
              </a:rPr>
              <a:t>milhão de habitante)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17585452" cy="958367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7936744" y="1367802"/>
            <a:ext cx="4017037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113C61"/>
                </a:solidFill>
                <a:latin typeface="Josefin Slab"/>
              </a:rPr>
              <a:t>Problema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679385" y="5719836"/>
            <a:ext cx="14023385" cy="543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2800" spc="140" dirty="0" err="1">
                <a:solidFill>
                  <a:srgbClr val="113C61"/>
                </a:solidFill>
                <a:latin typeface="Roboto"/>
              </a:rPr>
              <a:t>negado</a:t>
            </a:r>
            <a:endParaRPr lang="en-US" sz="2800" spc="140" dirty="0">
              <a:solidFill>
                <a:srgbClr val="113C61"/>
              </a:solidFill>
              <a:latin typeface="Roboto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2080182" y="2529852"/>
            <a:ext cx="152400" cy="6248400"/>
          </a:xfrm>
          <a:prstGeom prst="rect">
            <a:avLst/>
          </a:prstGeom>
          <a:solidFill>
            <a:srgbClr val="AE8441"/>
          </a:solid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95855" y="2725362"/>
            <a:ext cx="152400" cy="6248400"/>
          </a:xfrm>
          <a:prstGeom prst="rect">
            <a:avLst/>
          </a:prstGeom>
          <a:solidFill>
            <a:srgbClr val="AE8441"/>
          </a:solidFill>
        </p:spPr>
      </p:sp>
      <p:sp>
        <p:nvSpPr>
          <p:cNvPr id="3" name="TextBox 3"/>
          <p:cNvSpPr txBox="1"/>
          <p:nvPr/>
        </p:nvSpPr>
        <p:spPr>
          <a:xfrm>
            <a:off x="8214358" y="3543559"/>
            <a:ext cx="8757747" cy="30951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42"/>
              </a:lnSpc>
            </a:pP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Por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esse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motivo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a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CyberLife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propõe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uma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solução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de</a:t>
            </a:r>
          </a:p>
          <a:p>
            <a:pPr marL="0" lvl="0" indent="0" algn="l">
              <a:lnSpc>
                <a:spcPts val="4142"/>
              </a:lnSpc>
            </a:pP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monitoramento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de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temperatura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e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umidade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para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hospitais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, banco de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órgãos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e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até</a:t>
            </a:r>
            <a:endParaRPr lang="en-US" sz="2589" spc="129" dirty="0">
              <a:solidFill>
                <a:srgbClr val="113C61"/>
              </a:solidFill>
              <a:latin typeface="Roboto"/>
            </a:endParaRPr>
          </a:p>
          <a:p>
            <a:pPr marL="0" lvl="0" indent="0" algn="l">
              <a:lnSpc>
                <a:spcPts val="4142"/>
              </a:lnSpc>
            </a:pP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mesmo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pequenos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laboratórios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, para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facilitar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o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controle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do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proprietário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sobre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os</a:t>
            </a:r>
            <a:endParaRPr lang="en-US" sz="2589" spc="129" dirty="0">
              <a:solidFill>
                <a:srgbClr val="113C61"/>
              </a:solidFill>
              <a:latin typeface="Roboto"/>
            </a:endParaRPr>
          </a:p>
          <a:p>
            <a:pPr marL="0" lvl="0" indent="0" algn="l">
              <a:lnSpc>
                <a:spcPts val="4142"/>
              </a:lnSpc>
            </a:pP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órgãos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, e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evitar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a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perda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 dos </a:t>
            </a:r>
            <a:r>
              <a:rPr lang="en-US" sz="2589" spc="129" dirty="0" err="1">
                <a:solidFill>
                  <a:srgbClr val="113C61"/>
                </a:solidFill>
                <a:latin typeface="Roboto"/>
              </a:rPr>
              <a:t>mesmos</a:t>
            </a:r>
            <a:r>
              <a:rPr lang="en-US" sz="2589" spc="129" dirty="0">
                <a:solidFill>
                  <a:srgbClr val="113C61"/>
                </a:solidFill>
                <a:latin typeface="Roboto"/>
              </a:rPr>
              <a:t>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820383" y="1028700"/>
            <a:ext cx="5486400" cy="822960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29308" y="1028700"/>
            <a:ext cx="6175193" cy="3114359"/>
            <a:chOff x="0" y="0"/>
            <a:chExt cx="8233590" cy="4152478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8233590" cy="4152478"/>
            </a:xfrm>
            <a:prstGeom prst="rect">
              <a:avLst/>
            </a:prstGeom>
            <a:solidFill>
              <a:srgbClr val="113C61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609795" y="533189"/>
              <a:ext cx="7014000" cy="30670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000"/>
                </a:lnSpc>
              </a:pPr>
              <a:r>
                <a:rPr lang="en-US" sz="7500" spc="150">
                  <a:solidFill>
                    <a:srgbClr val="FFFFFF"/>
                  </a:solidFill>
                  <a:latin typeface="Josefin Slab"/>
                </a:rPr>
                <a:t>Solução proposta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163006"/>
            <a:ext cx="16230600" cy="9569201"/>
          </a:xfrm>
          <a:prstGeom prst="rect">
            <a:avLst/>
          </a:prstGeom>
          <a:solidFill>
            <a:srgbClr val="113C61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2359297">
            <a:off x="593185" y="618032"/>
            <a:ext cx="1434143" cy="108994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520296" y="2995375"/>
            <a:ext cx="11247409" cy="626292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5525407" y="1448437"/>
            <a:ext cx="7237185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Como Funciona?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729839" y="359394"/>
            <a:ext cx="16230600" cy="9569201"/>
          </a:xfrm>
          <a:prstGeom prst="rect">
            <a:avLst/>
          </a:prstGeom>
          <a:solidFill>
            <a:srgbClr val="113C61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12998" r="12998"/>
          <a:stretch>
            <a:fillRect/>
          </a:stretch>
        </p:blipFill>
        <p:spPr>
          <a:xfrm>
            <a:off x="1364395" y="1029194"/>
            <a:ext cx="6116867" cy="822960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692935" y="773573"/>
            <a:ext cx="6175193" cy="3114359"/>
          </a:xfrm>
          <a:prstGeom prst="rect">
            <a:avLst/>
          </a:prstGeom>
          <a:solidFill>
            <a:srgbClr val="113C61"/>
          </a:solidFill>
        </p:spPr>
      </p:sp>
      <p:sp>
        <p:nvSpPr>
          <p:cNvPr id="5" name="TextBox 5"/>
          <p:cNvSpPr txBox="1"/>
          <p:nvPr/>
        </p:nvSpPr>
        <p:spPr>
          <a:xfrm>
            <a:off x="9144000" y="754523"/>
            <a:ext cx="7237185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Requisitos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562007" y="2198853"/>
            <a:ext cx="8983147" cy="6861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29"/>
              </a:lnSpc>
            </a:pPr>
            <a:r>
              <a:rPr lang="en-US" sz="5900" spc="118">
                <a:solidFill>
                  <a:srgbClr val="FFFFFF"/>
                </a:solidFill>
                <a:latin typeface="Josefin Slab"/>
              </a:rPr>
              <a:t>blablablablablablablablablablablablablablablablablablablablablablablablablablablablablablablablablablablablablablablablablablablablablablablablablablablablablablablabla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92935" y="1518527"/>
            <a:ext cx="6175193" cy="116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  <a:spcBef>
                <a:spcPct val="0"/>
              </a:spcBef>
            </a:pPr>
            <a:r>
              <a:rPr lang="en-US" sz="7500" spc="150">
                <a:solidFill>
                  <a:srgbClr val="FFFFFF"/>
                </a:solidFill>
                <a:latin typeface="Josefin Slab"/>
              </a:rPr>
              <a:t>tssadsad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3C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360123" y="-300189"/>
            <a:ext cx="19008246" cy="4335803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TextBox 3"/>
          <p:cNvSpPr txBox="1"/>
          <p:nvPr/>
        </p:nvSpPr>
        <p:spPr>
          <a:xfrm>
            <a:off x="6053092" y="2873564"/>
            <a:ext cx="5538869" cy="230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7500" spc="150">
                <a:solidFill>
                  <a:srgbClr val="113C61"/>
                </a:solidFill>
                <a:latin typeface="Josefin Slab"/>
              </a:rPr>
              <a:t>Site </a:t>
            </a:r>
            <a:r>
              <a:rPr lang="en-US" sz="7500" spc="150">
                <a:solidFill>
                  <a:srgbClr val="FFFFFF"/>
                </a:solidFill>
                <a:latin typeface="Josefin Slab"/>
              </a:rPr>
              <a:t>Institucional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177</Words>
  <Application>Microsoft Office PowerPoint</Application>
  <PresentationFormat>Personalizar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2" baseType="lpstr">
      <vt:lpstr>Arial</vt:lpstr>
      <vt:lpstr>Roboto</vt:lpstr>
      <vt:lpstr>Sanchez Bold</vt:lpstr>
      <vt:lpstr>Sanchez</vt:lpstr>
      <vt:lpstr>Calibri</vt:lpstr>
      <vt:lpstr>Josefin Slab</vt:lpstr>
      <vt:lpstr>Arimo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life</dc:title>
  <cp:lastModifiedBy>Aluno</cp:lastModifiedBy>
  <cp:revision>5</cp:revision>
  <dcterms:created xsi:type="dcterms:W3CDTF">2006-08-16T00:00:00Z</dcterms:created>
  <dcterms:modified xsi:type="dcterms:W3CDTF">2020-09-21T22:28:26Z</dcterms:modified>
  <dc:identifier>DAEIJq8D6DE</dc:identifier>
</cp:coreProperties>
</file>

<file path=docProps/thumbnail.jpeg>
</file>